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Chalkduster"/>
      </a:defRPr>
    </a:lvl9pPr>
  </p:defaultTextStyle>
  <p:modifyVerifier cryptProviderType="rsaAES" cryptAlgorithmClass="hash" cryptAlgorithmType="typeAny" cryptAlgorithmSid="14" spinCount="100000" saltData="t6ZerCvkxMGrKpNXepanzA==" hashData="VbKdDdz0+jejdyYkqqcftSpid0C9/TxovOnsw3CysfmyIZFrAN937Wq/+VuoffpjDJh22Nj0k6KdbbYvkhHGOw=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18"/>
  </p:normalViewPr>
  <p:slideViewPr>
    <p:cSldViewPr snapToGrid="0" snapToObjects="1">
      <p:cViewPr varScale="1">
        <p:scale>
          <a:sx n="57" d="100"/>
          <a:sy n="57" d="100"/>
        </p:scale>
        <p:origin x="1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715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518049"/>
            <a:ext cx="10464800" cy="71750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3800"/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769775" y="-216731"/>
            <a:ext cx="14960601" cy="10287001"/>
          </a:xfrm>
          <a:prstGeom prst="rect">
            <a:avLst/>
          </a:prstGeom>
          <a:ln w="88900"/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-1358900" y="-1143000"/>
            <a:ext cx="14668500" cy="1005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044700" y="-25400"/>
            <a:ext cx="12534901" cy="8648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3543300" y="2018930"/>
            <a:ext cx="10299700" cy="7112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Blip>
                <a:blip r:embed="rId2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56723" y="9197831"/>
            <a:ext cx="409839" cy="454170"/>
          </a:xfrm>
          <a:prstGeom prst="rect">
            <a:avLst/>
          </a:prstGeom>
        </p:spPr>
        <p:txBody>
          <a:bodyPr/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idx="13"/>
          </p:nvPr>
        </p:nvSpPr>
        <p:spPr>
          <a:xfrm>
            <a:off x="4703923" y="3389019"/>
            <a:ext cx="9639301" cy="640175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14"/>
          </p:nvPr>
        </p:nvSpPr>
        <p:spPr>
          <a:xfrm rot="21600000">
            <a:off x="7281774" y="-1330382"/>
            <a:ext cx="4978401" cy="633252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 rot="21600000">
            <a:off x="-3213100" y="762000"/>
            <a:ext cx="12280900" cy="84963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97011" y="9197831"/>
            <a:ext cx="409839" cy="4541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titleStyle>
    <p:bodyStyle>
      <a:lvl1pPr marL="571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1pPr>
      <a:lvl2pPr marL="1143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2pPr>
      <a:lvl3pPr marL="1714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3pPr>
      <a:lvl4pPr marL="2286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4pPr>
      <a:lvl5pPr marL="2857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5pPr>
      <a:lvl6pPr marL="3429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6pPr>
      <a:lvl7pPr marL="4000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7pPr>
      <a:lvl8pPr marL="45720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8pPr>
      <a:lvl9pPr marL="5143500" marR="0" indent="-571500" algn="l" defTabSz="457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43000"/>
        <a:buFontTx/>
        <a:buBlip>
          <a:blip r:embed="rId15"/>
        </a:buBlip>
        <a:tabLst/>
        <a:defRPr sz="36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Chalkduster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ryptograph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1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Cryptograph </a:t>
            </a:r>
          </a:p>
        </p:txBody>
      </p:sp>
      <p:sp>
        <p:nvSpPr>
          <p:cNvPr id="120" name="Grace L.jy"/>
          <p:cNvSpPr txBox="1"/>
          <p:nvPr/>
        </p:nvSpPr>
        <p:spPr>
          <a:xfrm>
            <a:off x="1270000" y="4364510"/>
            <a:ext cx="10464800" cy="254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7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</a:t>
            </a:r>
          </a:p>
        </p:txBody>
      </p:sp>
      <p:sp>
        <p:nvSpPr>
          <p:cNvPr id="121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Diffie-Hellman key exchange"/>
          <p:cNvSpPr txBox="1">
            <a:spLocks noGrp="1"/>
          </p:cNvSpPr>
          <p:nvPr>
            <p:ph type="title"/>
          </p:nvPr>
        </p:nvSpPr>
        <p:spPr>
          <a:xfrm>
            <a:off x="1288856" y="-249344"/>
            <a:ext cx="11351370" cy="2540001"/>
          </a:xfrm>
          <a:prstGeom prst="rect">
            <a:avLst/>
          </a:prstGeom>
        </p:spPr>
        <p:txBody>
          <a:bodyPr/>
          <a:lstStyle>
            <a:lvl1pPr algn="l" defTabSz="355600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Diffie-Hellman key exchange </a:t>
            </a:r>
          </a:p>
        </p:txBody>
      </p:sp>
      <p:sp>
        <p:nvSpPr>
          <p:cNvPr id="167" name="Modular exponentiation:…"/>
          <p:cNvSpPr txBox="1">
            <a:spLocks noGrp="1"/>
          </p:cNvSpPr>
          <p:nvPr>
            <p:ph type="body" sz="quarter" idx="1"/>
          </p:nvPr>
        </p:nvSpPr>
        <p:spPr>
          <a:xfrm>
            <a:off x="554470" y="1541251"/>
            <a:ext cx="7628923" cy="2941408"/>
          </a:xfrm>
          <a:prstGeom prst="rect">
            <a:avLst/>
          </a:prstGeom>
        </p:spPr>
        <p:txBody>
          <a:bodyPr/>
          <a:lstStyle/>
          <a:p>
            <a:pPr marL="0" indent="0" defTabSz="316484">
              <a:spcBef>
                <a:spcPts val="0"/>
              </a:spcBef>
              <a:buSzTx/>
              <a:buNone/>
              <a:defRPr sz="267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Modular exponentiation:</a:t>
            </a:r>
          </a:p>
          <a:p>
            <a:pPr marL="0" indent="0" defTabSz="316484">
              <a:spcBef>
                <a:spcPts val="0"/>
              </a:spcBef>
              <a:buSzTx/>
              <a:buNone/>
              <a:defRPr sz="267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Taking a number </a:t>
            </a:r>
            <a:r>
              <a:rPr>
                <a:solidFill>
                  <a:schemeClr val="accent5"/>
                </a:solidFill>
              </a:rPr>
              <a:t>A</a:t>
            </a:r>
            <a:r>
              <a:t> (the base) to the power of </a:t>
            </a:r>
            <a:r>
              <a:rPr>
                <a:solidFill>
                  <a:schemeClr val="accent5"/>
                </a:solidFill>
              </a:rPr>
              <a:t>X </a:t>
            </a:r>
            <a:r>
              <a:t>(the exponent) and taking the remainder when dividing by a third number</a:t>
            </a:r>
            <a:r>
              <a:rPr>
                <a:solidFill>
                  <a:schemeClr val="accent5"/>
                </a:solidFill>
              </a:rPr>
              <a:t> B</a:t>
            </a:r>
            <a:r>
              <a:t> (the modulus).</a:t>
            </a:r>
          </a:p>
          <a:p>
            <a:pPr marL="0" indent="0" defTabSz="316484">
              <a:spcBef>
                <a:spcPts val="0"/>
              </a:spcBef>
              <a:buSzTx/>
              <a:buNone/>
              <a:defRPr sz="267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A^X mod B</a:t>
            </a:r>
          </a:p>
        </p:txBody>
      </p:sp>
      <p:pic>
        <p:nvPicPr>
          <p:cNvPr id="168" name="Screen Shot 2018-12-07 at 14.50.26.png" descr="Screen Shot 2018-12-07 at 14.50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63053" y="2402354"/>
            <a:ext cx="4330701" cy="1219201"/>
          </a:xfrm>
          <a:prstGeom prst="rect">
            <a:avLst/>
          </a:prstGeom>
          <a:ln w="88900">
            <a:miter lim="400000"/>
          </a:ln>
        </p:spPr>
      </p:pic>
      <p:sp>
        <p:nvSpPr>
          <p:cNvPr id="169" name="For example:  3^5 modulo 31 = ?…"/>
          <p:cNvSpPr txBox="1"/>
          <p:nvPr/>
        </p:nvSpPr>
        <p:spPr>
          <a:xfrm>
            <a:off x="619593" y="4301486"/>
            <a:ext cx="11765614" cy="5050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277368"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For example:  3^5 modulo 31 = ? </a:t>
            </a:r>
          </a:p>
          <a:p>
            <a:pPr marL="371474" indent="-371474" algn="l" defTabSz="277368">
              <a:buSzPct val="54000"/>
              <a:buBlip>
                <a:blip r:embed="rId3"/>
              </a:buBlip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3 to the 5th = 243, take the remainder when divided by 31, 243=7*31+26</a:t>
            </a:r>
          </a:p>
          <a:p>
            <a:pPr marL="371474" indent="-371474" algn="l" defTabSz="277368">
              <a:buSzPct val="54000"/>
              <a:buBlip>
                <a:blip r:embed="rId3"/>
              </a:buBlip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3^5 modulo 31 = 26. </a:t>
            </a:r>
          </a:p>
          <a:p>
            <a:pPr algn="l" defTabSz="277368"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  <a:p>
            <a:pPr algn="l" defTabSz="277368"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The hard part is: Figuring out the exponent given only the result and the base.</a:t>
            </a:r>
          </a:p>
          <a:p>
            <a:pPr marL="371474" indent="-371474" algn="l" defTabSz="277368">
              <a:buSzPct val="58000"/>
              <a:buBlip>
                <a:blip r:embed="rId4"/>
              </a:buBlip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3^ </a:t>
            </a:r>
            <a:r>
              <a:rPr sz="2964">
                <a:solidFill>
                  <a:schemeClr val="accent5"/>
                </a:solidFill>
              </a:rPr>
              <a:t>?</a:t>
            </a:r>
            <a:r>
              <a:t> modulo 31 = 26 </a:t>
            </a:r>
          </a:p>
          <a:p>
            <a:pPr marL="371474" indent="-371474" algn="l" defTabSz="277368">
              <a:buSzPct val="58000"/>
              <a:buBlip>
                <a:blip r:embed="rId4"/>
              </a:buBlip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we would have to test a lot of exponent to know the secret number. </a:t>
            </a:r>
          </a:p>
          <a:p>
            <a:pPr algn="l" defTabSz="277368"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  <a:p>
            <a:pPr algn="l" defTabSz="277368"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3765434…855^ </a:t>
            </a:r>
            <a:r>
              <a:rPr sz="3120">
                <a:solidFill>
                  <a:schemeClr val="accent5"/>
                </a:solidFill>
              </a:rPr>
              <a:t>?</a:t>
            </a:r>
            <a:r>
              <a:t> modulo 356790876…981 =</a:t>
            </a:r>
          </a:p>
          <a:p>
            <a:pPr marL="371474" indent="-371474" algn="l" defTabSz="277368">
              <a:buSzPct val="58000"/>
              <a:buBlip>
                <a:blip r:embed="rId4"/>
              </a:buBlip>
              <a:defRPr sz="234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If we make these number bigger like hundreds of digits long, then finding the secret number is nearly impossible.</a:t>
            </a:r>
          </a:p>
        </p:txBody>
      </p:sp>
      <p:sp>
        <p:nvSpPr>
          <p:cNvPr id="170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8-12-07 at 15.02.47.png" descr="Screen Shot 2018-12-07 at 15.02.47.png"/>
          <p:cNvPicPr>
            <a:picLocks noChangeAspect="1"/>
          </p:cNvPicPr>
          <p:nvPr/>
        </p:nvPicPr>
        <p:blipFill>
          <a:blip r:embed="rId2">
            <a:extLst/>
          </a:blip>
          <a:srcRect t="7075" b="7075"/>
          <a:stretch>
            <a:fillRect/>
          </a:stretch>
        </p:blipFill>
        <p:spPr>
          <a:xfrm>
            <a:off x="-1" y="1387874"/>
            <a:ext cx="13004801" cy="6977852"/>
          </a:xfrm>
          <a:prstGeom prst="rect">
            <a:avLst/>
          </a:prstGeom>
          <a:ln w="88900">
            <a:miter lim="400000"/>
          </a:ln>
        </p:spPr>
      </p:pic>
      <p:sp>
        <p:nvSpPr>
          <p:cNvPr id="173" name="B^? Mod M"/>
          <p:cNvSpPr txBox="1"/>
          <p:nvPr/>
        </p:nvSpPr>
        <p:spPr>
          <a:xfrm>
            <a:off x="1021011" y="7362986"/>
            <a:ext cx="2527834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B^? Mod M</a:t>
            </a:r>
          </a:p>
        </p:txBody>
      </p:sp>
      <p:sp>
        <p:nvSpPr>
          <p:cNvPr id="174" name="B^? Mod M"/>
          <p:cNvSpPr txBox="1"/>
          <p:nvPr/>
        </p:nvSpPr>
        <p:spPr>
          <a:xfrm>
            <a:off x="5238483" y="7362986"/>
            <a:ext cx="2527834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B^? Mod M</a:t>
            </a:r>
          </a:p>
        </p:txBody>
      </p:sp>
      <p:sp>
        <p:nvSpPr>
          <p:cNvPr id="175" name="B^? Mod M"/>
          <p:cNvSpPr txBox="1"/>
          <p:nvPr/>
        </p:nvSpPr>
        <p:spPr>
          <a:xfrm>
            <a:off x="9455955" y="7362986"/>
            <a:ext cx="2527834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B^? Mod M</a:t>
            </a:r>
          </a:p>
        </p:txBody>
      </p:sp>
      <p:sp>
        <p:nvSpPr>
          <p:cNvPr id="176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17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80" name="Screen Shot 2018-12-07 at 15.03.13.png" descr="Screen Shot 2018-12-07 at 15.03.13.png"/>
          <p:cNvPicPr>
            <a:picLocks noChangeAspect="1"/>
          </p:cNvPicPr>
          <p:nvPr/>
        </p:nvPicPr>
        <p:blipFill>
          <a:blip r:embed="rId3">
            <a:extLst/>
          </a:blip>
          <a:srcRect t="6797" b="6797"/>
          <a:stretch>
            <a:fillRect/>
          </a:stretch>
        </p:blipFill>
        <p:spPr>
          <a:xfrm>
            <a:off x="0" y="1365286"/>
            <a:ext cx="13004801" cy="7023028"/>
          </a:xfrm>
          <a:prstGeom prst="rect">
            <a:avLst/>
          </a:prstGeom>
          <a:ln w="88900">
            <a:miter lim="400000"/>
          </a:ln>
        </p:spPr>
      </p:pic>
      <p:sp>
        <p:nvSpPr>
          <p:cNvPr id="181" name="B^X Mod M = BigNumber1"/>
          <p:cNvSpPr txBox="1"/>
          <p:nvPr/>
        </p:nvSpPr>
        <p:spPr>
          <a:xfrm>
            <a:off x="3502149" y="8503351"/>
            <a:ext cx="10464801" cy="8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71500" indent="-571500" algn="l">
              <a:spcBef>
                <a:spcPts val="3600"/>
              </a:spcBef>
              <a:buSzPct val="43000"/>
              <a:buBlip>
                <a:blip r:embed="rId2"/>
              </a:buBlip>
              <a:defRPr sz="36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B^</a:t>
            </a:r>
            <a:r>
              <a:rPr>
                <a:solidFill>
                  <a:schemeClr val="accent5"/>
                </a:solidFill>
              </a:rPr>
              <a:t>X</a:t>
            </a:r>
            <a:r>
              <a:t> Mod M = BigNumber1 </a:t>
            </a:r>
          </a:p>
        </p:txBody>
      </p:sp>
      <p:sp>
        <p:nvSpPr>
          <p:cNvPr id="182" name="BigNumber1"/>
          <p:cNvSpPr txBox="1"/>
          <p:nvPr/>
        </p:nvSpPr>
        <p:spPr>
          <a:xfrm>
            <a:off x="167279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sp>
        <p:nvSpPr>
          <p:cNvPr id="183" name="BigNumber1"/>
          <p:cNvSpPr txBox="1"/>
          <p:nvPr/>
        </p:nvSpPr>
        <p:spPr>
          <a:xfrm>
            <a:off x="10082918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pic>
        <p:nvPicPr>
          <p:cNvPr id="184" name="Screen Shot 2018-12-07 at 17.10.19.png" descr="Screen Shot 2018-12-07 at 17.10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4999873"/>
            <a:ext cx="3962400" cy="3390901"/>
          </a:xfrm>
          <a:prstGeom prst="rect">
            <a:avLst/>
          </a:prstGeom>
          <a:ln w="88900">
            <a:miter lim="400000"/>
          </a:ln>
        </p:spPr>
      </p:pic>
      <p:sp>
        <p:nvSpPr>
          <p:cNvPr id="185" name="BigNumber1"/>
          <p:cNvSpPr txBox="1"/>
          <p:nvPr/>
        </p:nvSpPr>
        <p:spPr>
          <a:xfrm>
            <a:off x="5139030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sp>
        <p:nvSpPr>
          <p:cNvPr id="186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12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189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90" name="Screen Shot 2018-12-07 at 15.03.23.png" descr="Screen Shot 2018-12-07 at 15.03.23.png"/>
          <p:cNvPicPr>
            <a:picLocks noChangeAspect="1"/>
          </p:cNvPicPr>
          <p:nvPr/>
        </p:nvPicPr>
        <p:blipFill>
          <a:blip r:embed="rId3">
            <a:extLst/>
          </a:blip>
          <a:srcRect t="7235" b="7235"/>
          <a:stretch>
            <a:fillRect/>
          </a:stretch>
        </p:blipFill>
        <p:spPr>
          <a:xfrm>
            <a:off x="0" y="1400913"/>
            <a:ext cx="13004801" cy="6951775"/>
          </a:xfrm>
          <a:prstGeom prst="rect">
            <a:avLst/>
          </a:prstGeom>
          <a:ln w="88900">
            <a:miter lim="400000"/>
          </a:ln>
        </p:spPr>
      </p:pic>
      <p:sp>
        <p:nvSpPr>
          <p:cNvPr id="191" name="B^Y Mod M = BigNumber2"/>
          <p:cNvSpPr txBox="1"/>
          <p:nvPr/>
        </p:nvSpPr>
        <p:spPr>
          <a:xfrm>
            <a:off x="3528159" y="8534400"/>
            <a:ext cx="10464801" cy="8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71500" indent="-571500" algn="l">
              <a:spcBef>
                <a:spcPts val="3600"/>
              </a:spcBef>
              <a:buSzPct val="43000"/>
              <a:buBlip>
                <a:blip r:embed="rId2"/>
              </a:buBlip>
              <a:defRPr sz="36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B^</a:t>
            </a:r>
            <a:r>
              <a:rPr>
                <a:solidFill>
                  <a:schemeClr val="accent5"/>
                </a:solidFill>
              </a:rPr>
              <a:t>Y</a:t>
            </a:r>
            <a:r>
              <a:t> Mod M = BigNumber2 </a:t>
            </a:r>
          </a:p>
        </p:txBody>
      </p:sp>
      <p:sp>
        <p:nvSpPr>
          <p:cNvPr id="192" name="BigNumber2"/>
          <p:cNvSpPr txBox="1"/>
          <p:nvPr/>
        </p:nvSpPr>
        <p:spPr>
          <a:xfrm>
            <a:off x="10082918" y="6560746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BigNumber2</a:t>
            </a:r>
          </a:p>
        </p:txBody>
      </p:sp>
      <p:sp>
        <p:nvSpPr>
          <p:cNvPr id="193" name="BigNumber2"/>
          <p:cNvSpPr txBox="1"/>
          <p:nvPr/>
        </p:nvSpPr>
        <p:spPr>
          <a:xfrm>
            <a:off x="167279" y="6560746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BigNumber2</a:t>
            </a:r>
          </a:p>
        </p:txBody>
      </p:sp>
      <p:sp>
        <p:nvSpPr>
          <p:cNvPr id="194" name="BigNumber1"/>
          <p:cNvSpPr txBox="1"/>
          <p:nvPr/>
        </p:nvSpPr>
        <p:spPr>
          <a:xfrm>
            <a:off x="167279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sp>
        <p:nvSpPr>
          <p:cNvPr id="195" name="BigNumber1"/>
          <p:cNvSpPr txBox="1"/>
          <p:nvPr/>
        </p:nvSpPr>
        <p:spPr>
          <a:xfrm>
            <a:off x="10082918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sp>
        <p:nvSpPr>
          <p:cNvPr id="196" name="BigNumber1"/>
          <p:cNvSpPr txBox="1"/>
          <p:nvPr/>
        </p:nvSpPr>
        <p:spPr>
          <a:xfrm>
            <a:off x="167279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pic>
        <p:nvPicPr>
          <p:cNvPr id="197" name="Screen Shot 2018-12-07 at 17.10.19.png" descr="Screen Shot 2018-12-07 at 17.10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4948403"/>
            <a:ext cx="3962400" cy="3390901"/>
          </a:xfrm>
          <a:prstGeom prst="rect">
            <a:avLst/>
          </a:prstGeom>
          <a:ln w="88900">
            <a:miter lim="400000"/>
          </a:ln>
        </p:spPr>
      </p:pic>
      <p:sp>
        <p:nvSpPr>
          <p:cNvPr id="198" name="BigNumber1"/>
          <p:cNvSpPr txBox="1"/>
          <p:nvPr/>
        </p:nvSpPr>
        <p:spPr>
          <a:xfrm>
            <a:off x="5139030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sp>
        <p:nvSpPr>
          <p:cNvPr id="199" name="BigNumber2"/>
          <p:cNvSpPr txBox="1"/>
          <p:nvPr/>
        </p:nvSpPr>
        <p:spPr>
          <a:xfrm>
            <a:off x="5125099" y="6560746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BigNumber2</a:t>
            </a:r>
          </a:p>
        </p:txBody>
      </p:sp>
      <p:sp>
        <p:nvSpPr>
          <p:cNvPr id="200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0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04" name="Screen Shot 2018-12-07 at 15.03.36.png" descr="Screen Shot 2018-12-07 at 15.03.36.png"/>
          <p:cNvPicPr>
            <a:picLocks noChangeAspect="1"/>
          </p:cNvPicPr>
          <p:nvPr/>
        </p:nvPicPr>
        <p:blipFill>
          <a:blip r:embed="rId3">
            <a:extLst/>
          </a:blip>
          <a:srcRect t="6880" b="6880"/>
          <a:stretch>
            <a:fillRect/>
          </a:stretch>
        </p:blipFill>
        <p:spPr>
          <a:xfrm>
            <a:off x="-1" y="1372081"/>
            <a:ext cx="13004801" cy="7009438"/>
          </a:xfrm>
          <a:prstGeom prst="rect">
            <a:avLst/>
          </a:prstGeom>
          <a:ln w="88900">
            <a:miter lim="400000"/>
          </a:ln>
        </p:spPr>
      </p:pic>
      <p:sp>
        <p:nvSpPr>
          <p:cNvPr id="205" name="(B^Y mod M)^ X = BigNumber2 ^ X = BigNumber3"/>
          <p:cNvSpPr txBox="1"/>
          <p:nvPr/>
        </p:nvSpPr>
        <p:spPr>
          <a:xfrm>
            <a:off x="537298" y="8399588"/>
            <a:ext cx="11930204" cy="102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71500" indent="-571500" algn="l">
              <a:spcBef>
                <a:spcPts val="3600"/>
              </a:spcBef>
              <a:buSzPct val="43000"/>
              <a:buBlip>
                <a:blip r:embed="rId2"/>
              </a:buBlip>
              <a:defRPr sz="36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(B^</a:t>
            </a:r>
            <a:r>
              <a:rPr>
                <a:solidFill>
                  <a:schemeClr val="accent5"/>
                </a:solidFill>
              </a:rPr>
              <a:t>Y</a:t>
            </a:r>
            <a:r>
              <a:t> mod M)^ </a:t>
            </a:r>
            <a:r>
              <a:rPr>
                <a:solidFill>
                  <a:schemeClr val="accent5"/>
                </a:solidFill>
              </a:rPr>
              <a:t>X</a:t>
            </a:r>
            <a:r>
              <a:t> = BigNumber2 ^ </a:t>
            </a:r>
            <a:r>
              <a:rPr>
                <a:solidFill>
                  <a:schemeClr val="accent5"/>
                </a:solidFill>
              </a:rPr>
              <a:t>X</a:t>
            </a:r>
            <a:r>
              <a:t> = </a:t>
            </a:r>
            <a:r>
              <a:rPr>
                <a:solidFill>
                  <a:schemeClr val="accent5"/>
                </a:solidFill>
              </a:rPr>
              <a:t>BigNumber3</a:t>
            </a:r>
          </a:p>
        </p:txBody>
      </p:sp>
      <p:sp>
        <p:nvSpPr>
          <p:cNvPr id="206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pic>
        <p:nvPicPr>
          <p:cNvPr id="209" name="Screen Shot 2018-12-07 at 15.03.46.png" descr="Screen Shot 2018-12-07 at 15.03.46.png"/>
          <p:cNvPicPr>
            <a:picLocks noChangeAspect="1"/>
          </p:cNvPicPr>
          <p:nvPr/>
        </p:nvPicPr>
        <p:blipFill>
          <a:blip r:embed="rId2">
            <a:extLst/>
          </a:blip>
          <a:srcRect t="7398" b="7398"/>
          <a:stretch>
            <a:fillRect/>
          </a:stretch>
        </p:blipFill>
        <p:spPr>
          <a:xfrm>
            <a:off x="16271" y="1422796"/>
            <a:ext cx="12972278" cy="6908011"/>
          </a:xfrm>
          <a:prstGeom prst="rect">
            <a:avLst/>
          </a:prstGeom>
          <a:ln w="88900">
            <a:miter lim="400000"/>
          </a:ln>
        </p:spPr>
      </p:pic>
      <p:sp>
        <p:nvSpPr>
          <p:cNvPr id="210" name="Jenny: (Bobby result)^ X = (B^Y mod M)^ X = B^XY mod M.   BigNumber2 ^ X = BigNumber3…"/>
          <p:cNvSpPr txBox="1"/>
          <p:nvPr/>
        </p:nvSpPr>
        <p:spPr>
          <a:xfrm>
            <a:off x="309327" y="8356296"/>
            <a:ext cx="12509023" cy="114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342900" indent="-342900" algn="l" defTabSz="274320">
              <a:spcBef>
                <a:spcPts val="2100"/>
              </a:spcBef>
              <a:buSzPct val="43000"/>
              <a:buBlip>
                <a:blip r:embed="rId3"/>
              </a:buBlip>
              <a:defRPr sz="216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Jenny: (Bobby result)^ </a:t>
            </a:r>
            <a:r>
              <a:rPr>
                <a:solidFill>
                  <a:schemeClr val="accent5"/>
                </a:solidFill>
              </a:rPr>
              <a:t>X</a:t>
            </a:r>
            <a:r>
              <a:t> = (B^</a:t>
            </a:r>
            <a:r>
              <a:rPr>
                <a:solidFill>
                  <a:schemeClr val="accent5"/>
                </a:solidFill>
              </a:rPr>
              <a:t>Y</a:t>
            </a:r>
            <a:r>
              <a:t> mod M)^ </a:t>
            </a:r>
            <a:r>
              <a:rPr>
                <a:solidFill>
                  <a:schemeClr val="accent5"/>
                </a:solidFill>
              </a:rPr>
              <a:t>X</a:t>
            </a:r>
            <a:r>
              <a:t> = B^</a:t>
            </a:r>
            <a:r>
              <a:rPr>
                <a:solidFill>
                  <a:schemeClr val="accent5"/>
                </a:solidFill>
              </a:rPr>
              <a:t>XY</a:t>
            </a:r>
            <a:r>
              <a:t> mod M.   BigNumber2 ^ </a:t>
            </a:r>
            <a:r>
              <a:rPr>
                <a:solidFill>
                  <a:schemeClr val="accent5"/>
                </a:solidFill>
              </a:rPr>
              <a:t>X</a:t>
            </a:r>
            <a:r>
              <a:t> = </a:t>
            </a:r>
            <a:r>
              <a:rPr>
                <a:solidFill>
                  <a:schemeClr val="accent5"/>
                </a:solidFill>
              </a:rPr>
              <a:t>BigNumber3 </a:t>
            </a:r>
          </a:p>
          <a:p>
            <a:pPr marL="342900" indent="-342900" algn="l" defTabSz="274320">
              <a:spcBef>
                <a:spcPts val="2100"/>
              </a:spcBef>
              <a:buSzPct val="43000"/>
              <a:buBlip>
                <a:blip r:embed="rId3"/>
              </a:buBlip>
              <a:defRPr sz="216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Bobby: (Jenny result)^ </a:t>
            </a:r>
            <a:r>
              <a:rPr>
                <a:solidFill>
                  <a:schemeClr val="accent5"/>
                </a:solidFill>
              </a:rPr>
              <a:t>Y</a:t>
            </a:r>
            <a:r>
              <a:t> = (B^</a:t>
            </a:r>
            <a:r>
              <a:rPr>
                <a:solidFill>
                  <a:schemeClr val="accent5"/>
                </a:solidFill>
              </a:rPr>
              <a:t>X</a:t>
            </a:r>
            <a:r>
              <a:t> mod M)^ </a:t>
            </a:r>
            <a:r>
              <a:rPr>
                <a:solidFill>
                  <a:schemeClr val="accent5"/>
                </a:solidFill>
              </a:rPr>
              <a:t>Y</a:t>
            </a:r>
            <a:r>
              <a:t> = B^</a:t>
            </a:r>
            <a:r>
              <a:rPr>
                <a:solidFill>
                  <a:schemeClr val="accent5"/>
                </a:solidFill>
              </a:rPr>
              <a:t>XY</a:t>
            </a:r>
            <a:r>
              <a:t> mod M.    BigNumber1 ^ </a:t>
            </a:r>
            <a:r>
              <a:rPr>
                <a:solidFill>
                  <a:schemeClr val="accent5"/>
                </a:solidFill>
              </a:rPr>
              <a:t>Y</a:t>
            </a:r>
            <a:r>
              <a:t> = </a:t>
            </a:r>
            <a:r>
              <a:rPr>
                <a:solidFill>
                  <a:schemeClr val="accent5"/>
                </a:solidFill>
              </a:rPr>
              <a:t>BigNumber3</a:t>
            </a:r>
          </a:p>
        </p:txBody>
      </p:sp>
      <p:sp>
        <p:nvSpPr>
          <p:cNvPr id="211" name="Jenny"/>
          <p:cNvSpPr txBox="1"/>
          <p:nvPr/>
        </p:nvSpPr>
        <p:spPr>
          <a:xfrm>
            <a:off x="3212681" y="2494601"/>
            <a:ext cx="1371194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Jenny</a:t>
            </a:r>
          </a:p>
        </p:txBody>
      </p:sp>
      <p:sp>
        <p:nvSpPr>
          <p:cNvPr id="212" name="Bobby"/>
          <p:cNvSpPr txBox="1"/>
          <p:nvPr/>
        </p:nvSpPr>
        <p:spPr>
          <a:xfrm>
            <a:off x="8442300" y="2494601"/>
            <a:ext cx="1408522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Bobby</a:t>
            </a:r>
          </a:p>
        </p:txBody>
      </p:sp>
      <p:sp>
        <p:nvSpPr>
          <p:cNvPr id="213" name="Grace L.jy©"/>
          <p:cNvSpPr txBox="1"/>
          <p:nvPr/>
        </p:nvSpPr>
        <p:spPr>
          <a:xfrm>
            <a:off x="17625" y="5428"/>
            <a:ext cx="2146536" cy="56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12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1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17" name="Screen Shot 2018-12-07 at 15.03.23.png" descr="Screen Shot 2018-12-07 at 15.03.23.png"/>
          <p:cNvPicPr>
            <a:picLocks noChangeAspect="1"/>
          </p:cNvPicPr>
          <p:nvPr/>
        </p:nvPicPr>
        <p:blipFill>
          <a:blip r:embed="rId3">
            <a:extLst/>
          </a:blip>
          <a:srcRect t="7235" b="7235"/>
          <a:stretch>
            <a:fillRect/>
          </a:stretch>
        </p:blipFill>
        <p:spPr>
          <a:xfrm>
            <a:off x="0" y="1400913"/>
            <a:ext cx="13004801" cy="6951775"/>
          </a:xfrm>
          <a:prstGeom prst="rect">
            <a:avLst/>
          </a:prstGeom>
          <a:ln w="88900">
            <a:miter lim="400000"/>
          </a:ln>
        </p:spPr>
      </p:pic>
      <p:sp>
        <p:nvSpPr>
          <p:cNvPr id="218" name="BigNumber2"/>
          <p:cNvSpPr txBox="1"/>
          <p:nvPr/>
        </p:nvSpPr>
        <p:spPr>
          <a:xfrm>
            <a:off x="10082918" y="6560746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BigNumber2</a:t>
            </a:r>
          </a:p>
        </p:txBody>
      </p:sp>
      <p:sp>
        <p:nvSpPr>
          <p:cNvPr id="219" name="BigNumber2"/>
          <p:cNvSpPr txBox="1"/>
          <p:nvPr/>
        </p:nvSpPr>
        <p:spPr>
          <a:xfrm>
            <a:off x="167279" y="6560746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BigNumber2</a:t>
            </a:r>
          </a:p>
        </p:txBody>
      </p:sp>
      <p:sp>
        <p:nvSpPr>
          <p:cNvPr id="220" name="BigNumber1"/>
          <p:cNvSpPr txBox="1"/>
          <p:nvPr/>
        </p:nvSpPr>
        <p:spPr>
          <a:xfrm>
            <a:off x="167279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sp>
        <p:nvSpPr>
          <p:cNvPr id="221" name="BigNumber1"/>
          <p:cNvSpPr txBox="1"/>
          <p:nvPr/>
        </p:nvSpPr>
        <p:spPr>
          <a:xfrm>
            <a:off x="10082918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pic>
        <p:nvPicPr>
          <p:cNvPr id="222" name="Screen Shot 2018-12-07 at 17.10.19.png" descr="Screen Shot 2018-12-07 at 17.10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7268" y="4921570"/>
            <a:ext cx="3962401" cy="3390901"/>
          </a:xfrm>
          <a:prstGeom prst="rect">
            <a:avLst/>
          </a:prstGeom>
          <a:ln w="88900">
            <a:miter lim="400000"/>
          </a:ln>
        </p:spPr>
      </p:pic>
      <p:sp>
        <p:nvSpPr>
          <p:cNvPr id="223" name="BigNumber2"/>
          <p:cNvSpPr txBox="1"/>
          <p:nvPr/>
        </p:nvSpPr>
        <p:spPr>
          <a:xfrm>
            <a:off x="5139030" y="6560746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BigNumber2</a:t>
            </a:r>
          </a:p>
        </p:txBody>
      </p:sp>
      <p:sp>
        <p:nvSpPr>
          <p:cNvPr id="224" name="BigNumber1"/>
          <p:cNvSpPr txBox="1"/>
          <p:nvPr/>
        </p:nvSpPr>
        <p:spPr>
          <a:xfrm>
            <a:off x="5139030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sp>
        <p:nvSpPr>
          <p:cNvPr id="225" name="“BigNumber1”   “BigNumber2”   =  B^ ? Mod M. Hackers has no way to figure out ?(X/Y) and get BigNumber3."/>
          <p:cNvSpPr txBox="1"/>
          <p:nvPr/>
        </p:nvSpPr>
        <p:spPr>
          <a:xfrm>
            <a:off x="508669" y="8096672"/>
            <a:ext cx="11987462" cy="1564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554355" indent="-554355" algn="l" defTabSz="443484">
              <a:spcBef>
                <a:spcPts val="3400"/>
              </a:spcBef>
              <a:buSzPct val="43000"/>
              <a:buBlip>
                <a:blip r:embed="rId2"/>
              </a:buBlip>
              <a:defRPr sz="3492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“BigNumber1”   “BigNumber2”   =  B^ </a:t>
            </a:r>
            <a:r>
              <a:rPr>
                <a:solidFill>
                  <a:schemeClr val="accent5"/>
                </a:solidFill>
              </a:rPr>
              <a:t>?</a:t>
            </a:r>
            <a:r>
              <a:t> Mod M. Hackers has no way to figure out </a:t>
            </a:r>
            <a:r>
              <a:rPr>
                <a:solidFill>
                  <a:schemeClr val="accent5"/>
                </a:solidFill>
              </a:rPr>
              <a:t>?(X/Y) </a:t>
            </a:r>
            <a:r>
              <a:t>and get </a:t>
            </a:r>
            <a:r>
              <a:rPr>
                <a:solidFill>
                  <a:schemeClr val="accent5"/>
                </a:solidFill>
              </a:rPr>
              <a:t>BigNumber3</a:t>
            </a:r>
            <a:r>
              <a:t>.</a:t>
            </a:r>
          </a:p>
        </p:txBody>
      </p:sp>
      <p:sp>
        <p:nvSpPr>
          <p:cNvPr id="226" name="Grace L.jy©"/>
          <p:cNvSpPr txBox="1"/>
          <p:nvPr/>
        </p:nvSpPr>
        <p:spPr>
          <a:xfrm>
            <a:off x="-8110" y="31163"/>
            <a:ext cx="2146536" cy="56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29" name="“Diffie-Hellman key exchange” is one method for establishing a shared key,…"/>
          <p:cNvSpPr txBox="1">
            <a:spLocks noGrp="1"/>
          </p:cNvSpPr>
          <p:nvPr>
            <p:ph type="body" sz="half" idx="1"/>
          </p:nvPr>
        </p:nvSpPr>
        <p:spPr>
          <a:xfrm>
            <a:off x="6050417" y="3380645"/>
            <a:ext cx="6794911" cy="6118792"/>
          </a:xfrm>
          <a:prstGeom prst="rect">
            <a:avLst/>
          </a:prstGeom>
        </p:spPr>
        <p:txBody>
          <a:bodyPr/>
          <a:lstStyle/>
          <a:p>
            <a:pPr marL="527050" indent="-527050" defTabSz="295147">
              <a:spcBef>
                <a:spcPts val="0"/>
              </a:spcBef>
              <a:buBlip>
                <a:blip r:embed="rId2"/>
              </a:buBlip>
              <a:defRPr sz="332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“Diffie-Hellman key exchange” is one method for establishing a shared key, </a:t>
            </a:r>
          </a:p>
          <a:p>
            <a:pPr marL="527050" indent="-527050" defTabSz="295147">
              <a:spcBef>
                <a:spcPts val="0"/>
              </a:spcBef>
              <a:buBlip>
                <a:blip r:embed="rId2"/>
              </a:buBlip>
              <a:defRPr sz="332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The shared key that people used to encrypt and decrypt the message are called </a:t>
            </a:r>
            <a:r>
              <a:rPr>
                <a:solidFill>
                  <a:schemeClr val="accent5"/>
                </a:solidFill>
              </a:rPr>
              <a:t>symmetric key</a:t>
            </a:r>
          </a:p>
          <a:p>
            <a:pPr marL="527050" indent="-527050" defTabSz="295147">
              <a:spcBef>
                <a:spcPts val="0"/>
              </a:spcBef>
              <a:buBlip>
                <a:blip r:embed="rId2"/>
              </a:buBlip>
              <a:defRPr sz="332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The Caesar cipher, enigma and AES are all symmetric encryption, </a:t>
            </a:r>
          </a:p>
        </p:txBody>
      </p:sp>
      <p:pic>
        <p:nvPicPr>
          <p:cNvPr id="230" name="220px-EnigmaMachineLabeled.jpg" descr="220px-EnigmaMachineLabele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229" y="640362"/>
            <a:ext cx="3595241" cy="4788208"/>
          </a:xfrm>
          <a:prstGeom prst="rect">
            <a:avLst/>
          </a:prstGeom>
          <a:ln w="88900">
            <a:miter lim="400000"/>
          </a:ln>
        </p:spPr>
      </p:pic>
      <p:pic>
        <p:nvPicPr>
          <p:cNvPr id="231" name="download.png" descr="downloa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52671" y="673883"/>
            <a:ext cx="6462837" cy="2727093"/>
          </a:xfrm>
          <a:prstGeom prst="rect">
            <a:avLst/>
          </a:prstGeom>
          <a:ln w="88900">
            <a:miter lim="400000"/>
          </a:ln>
        </p:spPr>
      </p:pic>
      <p:pic>
        <p:nvPicPr>
          <p:cNvPr id="232" name="Screen Shot 2018-12-07 at 15.03.46.png" descr="Screen Shot 2018-12-07 at 15.03.46.png"/>
          <p:cNvPicPr>
            <a:picLocks noChangeAspect="1"/>
          </p:cNvPicPr>
          <p:nvPr/>
        </p:nvPicPr>
        <p:blipFill>
          <a:blip r:embed="rId5">
            <a:extLst/>
          </a:blip>
          <a:srcRect l="12596" t="13813" r="12596" b="18270"/>
          <a:stretch>
            <a:fillRect/>
          </a:stretch>
        </p:blipFill>
        <p:spPr>
          <a:xfrm>
            <a:off x="365609" y="5826985"/>
            <a:ext cx="5549252" cy="3148833"/>
          </a:xfrm>
          <a:prstGeom prst="rect">
            <a:avLst/>
          </a:prstGeom>
          <a:ln w="88900">
            <a:miter lim="400000"/>
          </a:ln>
        </p:spPr>
      </p:pic>
      <p:sp>
        <p:nvSpPr>
          <p:cNvPr id="233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36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37" name="public-key.png" descr="public-ke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79603"/>
            <a:ext cx="13004801" cy="9194395"/>
          </a:xfrm>
          <a:prstGeom prst="rect">
            <a:avLst/>
          </a:prstGeom>
          <a:ln w="88900">
            <a:miter lim="400000"/>
          </a:ln>
        </p:spPr>
      </p:pic>
      <p:sp>
        <p:nvSpPr>
          <p:cNvPr id="238" name="Grace L.jy©"/>
          <p:cNvSpPr txBox="1"/>
          <p:nvPr/>
        </p:nvSpPr>
        <p:spPr>
          <a:xfrm>
            <a:off x="43360" y="8950886"/>
            <a:ext cx="1770563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356615">
              <a:defRPr sz="2340">
                <a:solidFill>
                  <a:srgbClr val="000000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12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41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42" name="Screen Shot 2018-12-07 at 15.03.23.png" descr="Screen Shot 2018-12-07 at 15.03.23.png"/>
          <p:cNvPicPr>
            <a:picLocks noChangeAspect="1"/>
          </p:cNvPicPr>
          <p:nvPr/>
        </p:nvPicPr>
        <p:blipFill>
          <a:blip r:embed="rId3">
            <a:extLst/>
          </a:blip>
          <a:srcRect t="7235" b="7235"/>
          <a:stretch>
            <a:fillRect/>
          </a:stretch>
        </p:blipFill>
        <p:spPr>
          <a:xfrm>
            <a:off x="0" y="1400913"/>
            <a:ext cx="13004801" cy="6951775"/>
          </a:xfrm>
          <a:prstGeom prst="rect">
            <a:avLst/>
          </a:prstGeom>
          <a:ln w="88900">
            <a:miter lim="400000"/>
          </a:ln>
        </p:spPr>
      </p:pic>
      <p:sp>
        <p:nvSpPr>
          <p:cNvPr id="243" name="BigNumber2"/>
          <p:cNvSpPr txBox="1"/>
          <p:nvPr/>
        </p:nvSpPr>
        <p:spPr>
          <a:xfrm>
            <a:off x="10082918" y="6560746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BigNumber2</a:t>
            </a:r>
          </a:p>
        </p:txBody>
      </p:sp>
      <p:sp>
        <p:nvSpPr>
          <p:cNvPr id="244" name="BigNumber2"/>
          <p:cNvSpPr txBox="1"/>
          <p:nvPr/>
        </p:nvSpPr>
        <p:spPr>
          <a:xfrm>
            <a:off x="167279" y="6560746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BigNumber2</a:t>
            </a:r>
          </a:p>
        </p:txBody>
      </p:sp>
      <p:sp>
        <p:nvSpPr>
          <p:cNvPr id="245" name="BigNumber1"/>
          <p:cNvSpPr txBox="1"/>
          <p:nvPr/>
        </p:nvSpPr>
        <p:spPr>
          <a:xfrm>
            <a:off x="167279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sp>
        <p:nvSpPr>
          <p:cNvPr id="246" name="BigNumber1"/>
          <p:cNvSpPr txBox="1"/>
          <p:nvPr/>
        </p:nvSpPr>
        <p:spPr>
          <a:xfrm>
            <a:off x="10082918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sp>
        <p:nvSpPr>
          <p:cNvPr id="247" name="BigNumber1"/>
          <p:cNvSpPr txBox="1"/>
          <p:nvPr/>
        </p:nvSpPr>
        <p:spPr>
          <a:xfrm>
            <a:off x="167279" y="7493034"/>
            <a:ext cx="2726740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BigNumber1</a:t>
            </a:r>
          </a:p>
        </p:txBody>
      </p:sp>
      <p:pic>
        <p:nvPicPr>
          <p:cNvPr id="248" name="Screen Shot 2018-12-07 at 17.10.19.png" descr="Screen Shot 2018-12-07 at 17.10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1200" y="4948403"/>
            <a:ext cx="3962400" cy="3390901"/>
          </a:xfrm>
          <a:prstGeom prst="rect">
            <a:avLst/>
          </a:prstGeom>
          <a:ln w="88900">
            <a:miter lim="400000"/>
          </a:ln>
        </p:spPr>
      </p:pic>
      <p:sp>
        <p:nvSpPr>
          <p:cNvPr id="249" name="?"/>
          <p:cNvSpPr txBox="1"/>
          <p:nvPr/>
        </p:nvSpPr>
        <p:spPr>
          <a:xfrm>
            <a:off x="6336731" y="7493034"/>
            <a:ext cx="331338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?</a:t>
            </a:r>
          </a:p>
        </p:txBody>
      </p:sp>
      <p:sp>
        <p:nvSpPr>
          <p:cNvPr id="250" name="?"/>
          <p:cNvSpPr txBox="1"/>
          <p:nvPr/>
        </p:nvSpPr>
        <p:spPr>
          <a:xfrm>
            <a:off x="6322800" y="6560746"/>
            <a:ext cx="331338" cy="793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?</a:t>
            </a:r>
          </a:p>
        </p:txBody>
      </p:sp>
      <p:sp>
        <p:nvSpPr>
          <p:cNvPr id="251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24" name="Screen Shot 2018-12-07 at 13.41.27.png" descr="Screen Shot 2018-12-07 at 13.41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812800"/>
            <a:ext cx="13004801" cy="8128000"/>
          </a:xfrm>
          <a:prstGeom prst="rect">
            <a:avLst/>
          </a:prstGeom>
          <a:ln w="88900">
            <a:miter lim="400000"/>
          </a:ln>
        </p:spPr>
      </p:pic>
      <p:sp>
        <p:nvSpPr>
          <p:cNvPr id="125" name="Then with the advent of computer, cryptography…"/>
          <p:cNvSpPr txBox="1">
            <a:spLocks noGrp="1"/>
          </p:cNvSpPr>
          <p:nvPr>
            <p:ph type="title"/>
          </p:nvPr>
        </p:nvSpPr>
        <p:spPr>
          <a:xfrm>
            <a:off x="1350517" y="7029500"/>
            <a:ext cx="11471393" cy="2540001"/>
          </a:xfrm>
          <a:prstGeom prst="rect">
            <a:avLst/>
          </a:prstGeom>
        </p:spPr>
        <p:txBody>
          <a:bodyPr/>
          <a:lstStyle/>
          <a:p>
            <a:pPr algn="l" defTabSz="355600">
              <a:defRPr sz="37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Then with the advent of computer, cryptography </a:t>
            </a:r>
          </a:p>
          <a:p>
            <a:pPr algn="l" defTabSz="355600">
              <a:defRPr sz="37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moved from hardware into software                 </a:t>
            </a:r>
          </a:p>
        </p:txBody>
      </p:sp>
      <p:sp>
        <p:nvSpPr>
          <p:cNvPr id="126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25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55" name="public-key.png" descr="public-ke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79603"/>
            <a:ext cx="13004801" cy="9194395"/>
          </a:xfrm>
          <a:prstGeom prst="rect">
            <a:avLst/>
          </a:prstGeom>
          <a:ln w="88900">
            <a:miter lim="400000"/>
          </a:ln>
        </p:spPr>
      </p:pic>
      <p:sp>
        <p:nvSpPr>
          <p:cNvPr id="256" name="Grace L.jy©"/>
          <p:cNvSpPr txBox="1"/>
          <p:nvPr/>
        </p:nvSpPr>
        <p:spPr>
          <a:xfrm>
            <a:off x="43360" y="8950886"/>
            <a:ext cx="1770563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356615">
              <a:defRPr sz="2340">
                <a:solidFill>
                  <a:srgbClr val="000000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bmo.jpg" descr="bm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662" y="-1"/>
            <a:ext cx="11915376" cy="9753601"/>
          </a:xfrm>
          <a:prstGeom prst="rect">
            <a:avLst/>
          </a:prstGeom>
          <a:ln w="88900">
            <a:miter lim="400000"/>
          </a:ln>
        </p:spPr>
      </p:pic>
      <p:sp>
        <p:nvSpPr>
          <p:cNvPr id="259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 </a:t>
            </a:r>
          </a:p>
        </p:txBody>
      </p:sp>
      <p:sp>
        <p:nvSpPr>
          <p:cNvPr id="260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  <p:pic>
        <p:nvPicPr>
          <p:cNvPr id="261" name="scam-bank-login.png" descr="scam-bank-log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0476" y="2184378"/>
            <a:ext cx="8640665" cy="7569222"/>
          </a:xfrm>
          <a:prstGeom prst="rect">
            <a:avLst/>
          </a:prstGeom>
          <a:ln w="88900">
            <a:miter lim="400000"/>
          </a:ln>
        </p:spPr>
      </p:pic>
      <p:sp>
        <p:nvSpPr>
          <p:cNvPr id="262" name="little padlock icon  — public key cryptography - encrypted communication - key exchange — secret temporary key - symmetric encryption — protect all the back-and-forth communication from prying eyes."/>
          <p:cNvSpPr txBox="1"/>
          <p:nvPr/>
        </p:nvSpPr>
        <p:spPr>
          <a:xfrm>
            <a:off x="2182018" y="6543390"/>
            <a:ext cx="8640764" cy="1818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355600"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little padlock icon  — public key cryptography - encrypted communication - key exchange — secret temporary key - symmetric encryption — protect all the back-and-forth communication from prying eyes.</a:t>
            </a:r>
          </a:p>
        </p:txBody>
      </p:sp>
      <p:sp>
        <p:nvSpPr>
          <p:cNvPr id="263" name="Grace L.jy©"/>
          <p:cNvSpPr txBox="1"/>
          <p:nvPr/>
        </p:nvSpPr>
        <p:spPr>
          <a:xfrm>
            <a:off x="-8110" y="9131031"/>
            <a:ext cx="1770562" cy="56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356615">
              <a:defRPr sz="2340">
                <a:solidFill>
                  <a:srgbClr val="000000"/>
                </a:solidFill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" grpId="1" animBg="1" advAuto="0"/>
      <p:bldP spid="261" grpId="2" animBg="1" advAuto="0"/>
      <p:bldP spid="262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hank you"/>
          <p:cNvSpPr txBox="1">
            <a:spLocks noGrp="1"/>
          </p:cNvSpPr>
          <p:nvPr>
            <p:ph type="title"/>
          </p:nvPr>
        </p:nvSpPr>
        <p:spPr>
          <a:xfrm>
            <a:off x="1119152" y="3606800"/>
            <a:ext cx="10464801" cy="2540000"/>
          </a:xfrm>
          <a:prstGeom prst="rect">
            <a:avLst/>
          </a:prstGeom>
        </p:spPr>
        <p:txBody>
          <a:bodyPr/>
          <a:lstStyle>
            <a:lvl1pPr>
              <a:defRPr sz="10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Thank you</a:t>
            </a:r>
          </a:p>
        </p:txBody>
      </p:sp>
      <p:sp>
        <p:nvSpPr>
          <p:cNvPr id="266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E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16052">
              <a:defRPr sz="6552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 DES </a:t>
            </a:r>
          </a:p>
          <a:p>
            <a:pPr defTabSz="416052">
              <a:defRPr sz="6552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 Data encryption Standard</a:t>
            </a:r>
          </a:p>
        </p:txBody>
      </p:sp>
      <p:sp>
        <p:nvSpPr>
          <p:cNvPr id="129" name="One of the earliest software ciphers to become widesprea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50875" indent="-650875" defTabSz="355600">
              <a:spcBef>
                <a:spcPts val="0"/>
              </a:spcBef>
              <a:buBlip>
                <a:blip r:embed="rId2"/>
              </a:buBlip>
              <a:defRPr sz="41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One of the earliest software ciphers to become widespread.</a:t>
            </a:r>
          </a:p>
          <a:p>
            <a:pPr marL="650875" indent="-650875" defTabSz="355600">
              <a:spcBef>
                <a:spcPts val="0"/>
              </a:spcBef>
              <a:buBlip>
                <a:blip r:embed="rId2"/>
              </a:buBlip>
              <a:defRPr sz="41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developed by IBM and NSA in 1977</a:t>
            </a:r>
          </a:p>
          <a:p>
            <a:pPr marL="650875" indent="-650875" defTabSz="355600">
              <a:spcBef>
                <a:spcPts val="0"/>
              </a:spcBef>
              <a:buBlip>
                <a:blip r:embed="rId2"/>
              </a:buBlip>
              <a:defRPr sz="41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used binary keys that were 56 bits long.</a:t>
            </a:r>
          </a:p>
          <a:p>
            <a:pPr marL="650875" indent="-650875" defTabSz="355600">
              <a:spcBef>
                <a:spcPts val="0"/>
              </a:spcBef>
              <a:buBlip>
                <a:blip r:embed="rId2"/>
              </a:buBlip>
              <a:defRPr sz="41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2 to the 56, it has about 72 quadrillion different keys.</a:t>
            </a:r>
          </a:p>
        </p:txBody>
      </p:sp>
      <p:sp>
        <p:nvSpPr>
          <p:cNvPr id="130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n 1977, nobody perhaps the NSA had enough computing power to brute-force all possible key."/>
          <p:cNvSpPr txBox="1">
            <a:spLocks noGrp="1"/>
          </p:cNvSpPr>
          <p:nvPr>
            <p:ph type="body" sz="quarter" idx="1"/>
          </p:nvPr>
        </p:nvSpPr>
        <p:spPr>
          <a:xfrm>
            <a:off x="909239" y="7285339"/>
            <a:ext cx="11788623" cy="2070424"/>
          </a:xfrm>
          <a:prstGeom prst="rect">
            <a:avLst/>
          </a:prstGeom>
        </p:spPr>
        <p:txBody>
          <a:bodyPr/>
          <a:lstStyle>
            <a:lvl1pPr marL="0" indent="0" defTabSz="355600">
              <a:spcBef>
                <a:spcPts val="0"/>
              </a:spcBef>
              <a:buSzTx/>
              <a:buNone/>
              <a:defRPr sz="41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In 1977, nobody perhaps the NSA had enough computing power to brute-force all possible key. </a:t>
            </a:r>
          </a:p>
        </p:txBody>
      </p:sp>
      <p:pic>
        <p:nvPicPr>
          <p:cNvPr id="133" name="Screen Shot 2018-12-07 at 13.56.38.png" descr="Screen Shot 2018-12-07 at 13.56.38.png"/>
          <p:cNvPicPr>
            <a:picLocks noChangeAspect="1"/>
          </p:cNvPicPr>
          <p:nvPr/>
        </p:nvPicPr>
        <p:blipFill>
          <a:blip r:embed="rId2">
            <a:extLst/>
          </a:blip>
          <a:srcRect t="5953" b="9947"/>
          <a:stretch>
            <a:fillRect/>
          </a:stretch>
        </p:blipFill>
        <p:spPr>
          <a:xfrm>
            <a:off x="0" y="400289"/>
            <a:ext cx="13004801" cy="6835543"/>
          </a:xfrm>
          <a:prstGeom prst="rect">
            <a:avLst/>
          </a:prstGeom>
          <a:ln w="88900">
            <a:miter lim="400000"/>
          </a:ln>
        </p:spPr>
      </p:pic>
      <p:sp>
        <p:nvSpPr>
          <p:cNvPr id="134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137" name="But by 1999, the computer could try every possible DES key in juts 2 days, rendering the cipher insecure."/>
          <p:cNvSpPr txBox="1">
            <a:spLocks noGrp="1"/>
          </p:cNvSpPr>
          <p:nvPr>
            <p:ph type="body" sz="quarter" idx="1"/>
          </p:nvPr>
        </p:nvSpPr>
        <p:spPr>
          <a:xfrm>
            <a:off x="1270000" y="7726340"/>
            <a:ext cx="10148539" cy="1526182"/>
          </a:xfrm>
          <a:prstGeom prst="rect">
            <a:avLst/>
          </a:prstGeom>
        </p:spPr>
        <p:txBody>
          <a:bodyPr/>
          <a:lstStyle>
            <a:lvl1pPr marL="0" indent="0" defTabSz="355600">
              <a:spcBef>
                <a:spcPts val="0"/>
              </a:spcBef>
              <a:buSzTx/>
              <a:buNone/>
              <a:defRPr sz="3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But by 1999, the computer could try every possible DES key in juts 2 days, rendering the cipher insecure.</a:t>
            </a:r>
          </a:p>
        </p:txBody>
      </p:sp>
      <p:pic>
        <p:nvPicPr>
          <p:cNvPr id="138" name="Screen Shot 2018-12-07 at 13.58.21.png" descr="Screen Shot 2018-12-07 at 13.58.21.png"/>
          <p:cNvPicPr>
            <a:picLocks noChangeAspect="1"/>
          </p:cNvPicPr>
          <p:nvPr/>
        </p:nvPicPr>
        <p:blipFill>
          <a:blip r:embed="rId2">
            <a:extLst/>
          </a:blip>
          <a:srcRect t="10677" r="14565" b="10677"/>
          <a:stretch>
            <a:fillRect/>
          </a:stretch>
        </p:blipFill>
        <p:spPr>
          <a:xfrm>
            <a:off x="-1" y="126282"/>
            <a:ext cx="13004756" cy="7481978"/>
          </a:xfrm>
          <a:prstGeom prst="rect">
            <a:avLst/>
          </a:prstGeom>
          <a:ln w="88900">
            <a:miter lim="400000"/>
          </a:ln>
        </p:spPr>
      </p:pic>
      <p:sp>
        <p:nvSpPr>
          <p:cNvPr id="139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ES"/>
          <p:cNvSpPr txBox="1">
            <a:spLocks noGrp="1"/>
          </p:cNvSpPr>
          <p:nvPr>
            <p:ph type="title"/>
          </p:nvPr>
        </p:nvSpPr>
        <p:spPr>
          <a:xfrm>
            <a:off x="2840668" y="805338"/>
            <a:ext cx="6803272" cy="1771809"/>
          </a:xfrm>
          <a:prstGeom prst="rect">
            <a:avLst/>
          </a:prstGeom>
        </p:spPr>
        <p:txBody>
          <a:bodyPr/>
          <a:lstStyle>
            <a:lvl1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AES</a:t>
            </a:r>
          </a:p>
        </p:txBody>
      </p:sp>
      <p:sp>
        <p:nvSpPr>
          <p:cNvPr id="142" name="In 2001, the Advances encryption standard was published…"/>
          <p:cNvSpPr txBox="1">
            <a:spLocks noGrp="1"/>
          </p:cNvSpPr>
          <p:nvPr>
            <p:ph type="body" sz="half" idx="1"/>
          </p:nvPr>
        </p:nvSpPr>
        <p:spPr>
          <a:xfrm>
            <a:off x="6211429" y="1906768"/>
            <a:ext cx="6561738" cy="7464064"/>
          </a:xfrm>
          <a:prstGeom prst="rect">
            <a:avLst/>
          </a:prstGeom>
        </p:spPr>
        <p:txBody>
          <a:bodyPr/>
          <a:lstStyle/>
          <a:p>
            <a:pPr marL="476250" indent="-476250" defTabSz="355600">
              <a:spcBef>
                <a:spcPts val="0"/>
              </a:spcBef>
              <a:buBlip>
                <a:blip r:embed="rId2"/>
              </a:buBlip>
              <a:defRPr sz="3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In 2001, the Advances encryption standard was published</a:t>
            </a:r>
          </a:p>
          <a:p>
            <a:pPr marL="476250" indent="-476250" defTabSz="355600">
              <a:spcBef>
                <a:spcPts val="0"/>
              </a:spcBef>
              <a:buBlip>
                <a:blip r:embed="rId2"/>
              </a:buBlip>
              <a:defRPr sz="3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use much bigger keys, 128, 192 or 256 bits, making brute-force attacks much harder</a:t>
            </a:r>
          </a:p>
          <a:p>
            <a:pPr marL="476250" indent="-476250" defTabSz="355600">
              <a:spcBef>
                <a:spcPts val="0"/>
              </a:spcBef>
              <a:buBlip>
                <a:blip r:embed="rId2"/>
              </a:buBlip>
              <a:defRPr sz="3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For 128 bits key, you’d need trillions of years to try every combination even you used todays computer.</a:t>
            </a:r>
          </a:p>
        </p:txBody>
      </p:sp>
      <p:pic>
        <p:nvPicPr>
          <p:cNvPr id="143" name="AES-Design.jpg" descr="AES-Design.jpg"/>
          <p:cNvPicPr>
            <a:picLocks noChangeAspect="1"/>
          </p:cNvPicPr>
          <p:nvPr/>
        </p:nvPicPr>
        <p:blipFill>
          <a:blip r:embed="rId3">
            <a:extLst/>
          </a:blip>
          <a:srcRect l="11323" t="7619" r="18720" b="7619"/>
          <a:stretch>
            <a:fillRect/>
          </a:stretch>
        </p:blipFill>
        <p:spPr>
          <a:xfrm>
            <a:off x="223901" y="3428404"/>
            <a:ext cx="5776243" cy="4420853"/>
          </a:xfrm>
          <a:prstGeom prst="rect">
            <a:avLst/>
          </a:prstGeom>
          <a:ln w="88900">
            <a:miter lim="400000"/>
          </a:ln>
        </p:spPr>
      </p:pic>
      <p:sp>
        <p:nvSpPr>
          <p:cNvPr id="144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download.jpg" descr="downloa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4259" y="332528"/>
            <a:ext cx="7865734" cy="4419544"/>
          </a:xfrm>
          <a:prstGeom prst="rect">
            <a:avLst/>
          </a:prstGeom>
          <a:ln w="88900">
            <a:miter lim="400000"/>
          </a:ln>
        </p:spPr>
      </p:pic>
      <p:sp>
        <p:nvSpPr>
          <p:cNvPr id="147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148" name="Body"/>
          <p:cNvSpPr txBox="1">
            <a:spLocks noGrp="1"/>
          </p:cNvSpPr>
          <p:nvPr>
            <p:ph type="body" idx="1"/>
          </p:nvPr>
        </p:nvSpPr>
        <p:spPr>
          <a:xfrm>
            <a:off x="1270000" y="3384193"/>
            <a:ext cx="10464800" cy="57404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  <p:pic>
        <p:nvPicPr>
          <p:cNvPr id="149" name="win7_wpa2aes525_26c7.jpg" descr="win7_wpa2aes525_26c7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412" y="674669"/>
            <a:ext cx="9409330" cy="6900175"/>
          </a:xfrm>
          <a:prstGeom prst="rect">
            <a:avLst/>
          </a:prstGeom>
          <a:ln w="88900">
            <a:miter lim="400000"/>
          </a:ln>
        </p:spPr>
      </p:pic>
      <p:pic>
        <p:nvPicPr>
          <p:cNvPr id="150" name="images.png" descr="image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7638" y="2713846"/>
            <a:ext cx="11589508" cy="6490125"/>
          </a:xfrm>
          <a:prstGeom prst="rect">
            <a:avLst/>
          </a:prstGeom>
          <a:ln w="88900">
            <a:miter lim="400000"/>
          </a:ln>
        </p:spPr>
      </p:pic>
      <p:sp>
        <p:nvSpPr>
          <p:cNvPr id="151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1" animBg="1" advAuto="0"/>
      <p:bldP spid="150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</p:txBody>
      </p:sp>
      <p:sp>
        <p:nvSpPr>
          <p:cNvPr id="154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155" name="jetset-hotel-keys.jpg" descr="jetset-hotel-key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50" y="555233"/>
            <a:ext cx="12964700" cy="8643134"/>
          </a:xfrm>
          <a:prstGeom prst="rect">
            <a:avLst/>
          </a:prstGeom>
          <a:ln w="88900">
            <a:miter lim="400000"/>
          </a:ln>
        </p:spPr>
      </p:pic>
      <p:pic>
        <p:nvPicPr>
          <p:cNvPr id="156" name="Oval" descr="Oval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30013" y="4629660"/>
            <a:ext cx="600469" cy="1106164"/>
          </a:xfrm>
          <a:prstGeom prst="rect">
            <a:avLst/>
          </a:prstGeom>
        </p:spPr>
      </p:pic>
      <p:pic>
        <p:nvPicPr>
          <p:cNvPr id="158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4079326">
            <a:off x="5843582" y="6964361"/>
            <a:ext cx="3198880" cy="332935"/>
          </a:xfrm>
          <a:prstGeom prst="rect">
            <a:avLst/>
          </a:prstGeom>
        </p:spPr>
      </p:pic>
      <p:sp>
        <p:nvSpPr>
          <p:cNvPr id="160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2" animBg="1" advAuto="0"/>
      <p:bldP spid="158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key exchan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 defTabSz="355600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key exchange</a:t>
            </a:r>
          </a:p>
        </p:txBody>
      </p:sp>
      <p:sp>
        <p:nvSpPr>
          <p:cNvPr id="163" name="Let 2 computers agreed on a key with out ever sending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7375" indent="-587375" defTabSz="355600">
              <a:spcBef>
                <a:spcPts val="0"/>
              </a:spcBef>
              <a:buBlip>
                <a:blip r:embed="rId2"/>
              </a:buBlip>
              <a:defRPr sz="37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Let 2 computers agreed on a key with out ever sending one</a:t>
            </a:r>
          </a:p>
          <a:p>
            <a:pPr marL="587375" indent="-587375" defTabSz="355600">
              <a:spcBef>
                <a:spcPts val="0"/>
              </a:spcBef>
              <a:buBlip>
                <a:blip r:embed="rId2"/>
              </a:buBlip>
              <a:defRPr sz="37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We do this by one-way-function:</a:t>
            </a:r>
          </a:p>
          <a:p>
            <a:pPr marL="587375" indent="-587375" defTabSz="355600">
              <a:spcBef>
                <a:spcPts val="0"/>
              </a:spcBef>
              <a:buBlip>
                <a:blip r:embed="rId2"/>
              </a:buBlip>
              <a:defRPr sz="37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 mathematical operation that are very easy to do in one direction, but hard to reverse.</a:t>
            </a:r>
          </a:p>
          <a:p>
            <a:pPr marL="0" indent="0" defTabSz="355600">
              <a:spcBef>
                <a:spcPts val="0"/>
              </a:spcBef>
              <a:buSzTx/>
              <a:buNone/>
              <a:defRPr sz="37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endParaRPr/>
          </a:p>
          <a:p>
            <a:pPr marL="0" indent="0" defTabSz="355600">
              <a:spcBef>
                <a:spcPts val="0"/>
              </a:spcBef>
              <a:buSzTx/>
              <a:buNone/>
              <a:defRPr sz="37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For example: “Diffie-Hellman key exchange” </a:t>
            </a:r>
          </a:p>
        </p:txBody>
      </p:sp>
      <p:sp>
        <p:nvSpPr>
          <p:cNvPr id="164" name="Grace L.jy©"/>
          <p:cNvSpPr txBox="1"/>
          <p:nvPr/>
        </p:nvSpPr>
        <p:spPr>
          <a:xfrm>
            <a:off x="43360" y="9141386"/>
            <a:ext cx="2146536" cy="568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402336">
              <a:defRPr sz="264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r>
              <a:t>Grace L.jy©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">
  <a:themeElements>
    <a:clrScheme name="Chalkboard">
      <a:dk1>
        <a:srgbClr val="BF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r="162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63500" dir="162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63500" dist="25400" dir="2700000" rotWithShape="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>
          <a:noFil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671</Words>
  <Application>Microsoft Macintosh PowerPoint</Application>
  <PresentationFormat>Custom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Chalkboard SE Regular</vt:lpstr>
      <vt:lpstr>Chalkduster</vt:lpstr>
      <vt:lpstr>Helvetica Neue</vt:lpstr>
      <vt:lpstr>Chalkboard</vt:lpstr>
      <vt:lpstr>Cryptograph </vt:lpstr>
      <vt:lpstr> Then with the advent of computer, cryptography   moved from hardware into software                 </vt:lpstr>
      <vt:lpstr>  DES  - Data encryption Standard</vt:lpstr>
      <vt:lpstr>PowerPoint Presentation</vt:lpstr>
      <vt:lpstr>PowerPoint Presentation</vt:lpstr>
      <vt:lpstr>AES</vt:lpstr>
      <vt:lpstr>PowerPoint Presentation</vt:lpstr>
      <vt:lpstr>PowerPoint Presentation</vt:lpstr>
      <vt:lpstr>key exchange</vt:lpstr>
      <vt:lpstr>Diffie-Hellman key exchange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Thank you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Cryptograph.Grace L.jy.2/2</dc:title>
  <dc:subject>CSIS 500 principle of security</dc:subject>
  <dc:creator>Grace L.jy</dc:creator>
  <cp:keywords>Cryptograph </cp:keywords>
  <dc:description/>
  <cp:lastModifiedBy>Grace L.</cp:lastModifiedBy>
  <cp:revision>1</cp:revision>
  <dcterms:modified xsi:type="dcterms:W3CDTF">2019-11-19T02:39:21Z</dcterms:modified>
  <cp:category>SchoolWork</cp:category>
</cp:coreProperties>
</file>